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5" r:id="rId4"/>
    <p:sldId id="264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27702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55402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83104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710804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38506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66208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93908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421611" algn="l" defTabSz="85540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921"/>
    <a:srgbClr val="FFFFFF"/>
    <a:srgbClr val="000000"/>
  </p:clrMru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6" autoAdjust="0"/>
    <p:restoredTop sz="94718" autoAdjust="0"/>
  </p:normalViewPr>
  <p:slideViewPr>
    <p:cSldViewPr snapToGrid="0" snapToObjects="1">
      <p:cViewPr varScale="1">
        <p:scale>
          <a:sx n="115" d="100"/>
          <a:sy n="115" d="100"/>
        </p:scale>
        <p:origin x="-828" y="-108"/>
      </p:cViewPr>
      <p:guideLst>
        <p:guide orient="horz" pos="1620"/>
        <p:guide orient="horz" pos="169"/>
        <p:guide orient="horz" pos="553"/>
        <p:guide orient="horz" pos="646"/>
        <p:guide orient="horz" pos="2958"/>
        <p:guide orient="horz" pos="3036"/>
        <p:guide pos="2880"/>
        <p:guide pos="154"/>
        <p:guide pos="5602"/>
        <p:guide pos="2812"/>
        <p:guide pos="2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-3126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Relationship Id="rId9" Type="http://schemas.microsoft.com/office/2007/relationships/hdphoto" Target="../media/hdphoto1.wdp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943100" y="8686800"/>
            <a:ext cx="2971800" cy="45720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r">
              <a:defRPr sz="1200"/>
            </a:lvl1pPr>
          </a:lstStyle>
          <a:p>
            <a:pPr algn="ctr"/>
            <a:fld id="{41DBA682-D054-4DCA-9FBD-366DFD291A67}" type="slidenum">
              <a:rPr lang="en-US" smtClean="0"/>
              <a:pPr algn="ctr"/>
              <a:t>‹#›</a:t>
            </a:fld>
            <a:endParaRPr lang="en-US"/>
          </a:p>
        </p:txBody>
      </p:sp>
      <p:pic>
        <p:nvPicPr>
          <p:cNvPr id="6" name="Picture 36" descr="16_9_logo位置0902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985284" y="123480"/>
            <a:ext cx="680565" cy="23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943100" y="8685213"/>
            <a:ext cx="2971800" cy="45720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ctr">
              <a:defRPr sz="1200"/>
            </a:lvl1pPr>
          </a:lstStyle>
          <a:p>
            <a:fld id="{A61955FB-E347-4ED9-92E4-A0C733891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62400" y="1350000"/>
            <a:ext cx="7826400" cy="540000"/>
          </a:xfrm>
          <a:prstGeom prst="rect">
            <a:avLst/>
          </a:prstGeom>
        </p:spPr>
        <p:txBody>
          <a:bodyPr lIns="90000" tIns="0" rIns="90000" bIns="0" anchor="b" anchorCtr="0">
            <a:noAutofit/>
          </a:bodyPr>
          <a:lstStyle>
            <a:lvl1pPr algn="ctr">
              <a:defRPr sz="2400" b="1" baseline="0" smtClean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altLang="ja-JP" noProof="0" dirty="0" smtClean="0"/>
              <a:t>add main title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62400" y="2160000"/>
            <a:ext cx="7826400" cy="810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1500" b="1" baseline="0" smtClean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altLang="ja-JP" noProof="0" dirty="0" smtClean="0"/>
              <a:t>add sub title</a:t>
            </a:r>
          </a:p>
        </p:txBody>
      </p:sp>
      <p:sp>
        <p:nvSpPr>
          <p:cNvPr id="13" name="テキスト プレースホルダ 9"/>
          <p:cNvSpPr>
            <a:spLocks noGrp="1"/>
          </p:cNvSpPr>
          <p:nvPr>
            <p:ph type="body" sz="quarter" idx="13" hasCustomPrompt="1"/>
          </p:nvPr>
        </p:nvSpPr>
        <p:spPr>
          <a:xfrm>
            <a:off x="662400" y="3510000"/>
            <a:ext cx="7826400" cy="6732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sz="1050" baseline="0">
                <a:solidFill>
                  <a:schemeClr val="bg2"/>
                </a:solidFill>
                <a:latin typeface="+mn-lt"/>
              </a:defRPr>
            </a:lvl1pPr>
            <a:lvl2pPr algn="ctr">
              <a:spcAft>
                <a:spcPts val="0"/>
              </a:spcAft>
              <a:buFontTx/>
              <a:buNone/>
              <a:defRPr sz="10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altLang="ja-JP" noProof="0" dirty="0" smtClean="0">
                <a:latin typeface="HelveticaNeueLT Pro 55 Roman" pitchFamily="34" charset="0"/>
              </a:rPr>
              <a:t>department name</a:t>
            </a:r>
            <a:endParaRPr lang="en-US" altLang="ja-JP" noProof="0" dirty="0" smtClean="0"/>
          </a:p>
        </p:txBody>
      </p:sp>
      <p:pic>
        <p:nvPicPr>
          <p:cNvPr id="8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324000" y="270000"/>
            <a:ext cx="94944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プレースホルダ 9"/>
          <p:cNvSpPr>
            <a:spLocks noGrp="1"/>
          </p:cNvSpPr>
          <p:nvPr>
            <p:ph type="body" sz="quarter" idx="14" hasCustomPrompt="1"/>
          </p:nvPr>
        </p:nvSpPr>
        <p:spPr>
          <a:xfrm>
            <a:off x="662400" y="4320000"/>
            <a:ext cx="7826400" cy="349200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sz="750" baseline="0">
                <a:solidFill>
                  <a:schemeClr val="bg2"/>
                </a:solidFill>
                <a:latin typeface="+mn-lt"/>
              </a:defRPr>
            </a:lvl1pPr>
            <a:lvl2pPr algn="ctr">
              <a:spcAft>
                <a:spcPts val="0"/>
              </a:spcAft>
              <a:buFontTx/>
              <a:buNone/>
              <a:defRPr sz="10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altLang="ja-JP" noProof="0" dirty="0" smtClean="0"/>
              <a:t>© Sony Mobile Communications </a:t>
            </a:r>
            <a:r>
              <a:rPr lang="sv-SE" altLang="ja-JP" noProof="0" dirty="0" smtClean="0"/>
              <a:t>(</a:t>
            </a:r>
            <a:r>
              <a:rPr lang="sv-SE" altLang="ja-JP" noProof="0" dirty="0" err="1" smtClean="0"/>
              <a:t>add</a:t>
            </a:r>
            <a:r>
              <a:rPr lang="sv-SE" altLang="ja-JP" noProof="0" dirty="0" smtClean="0"/>
              <a:t> </a:t>
            </a:r>
            <a:r>
              <a:rPr lang="sv-SE" altLang="ja-JP" noProof="0" dirty="0" err="1" smtClean="0"/>
              <a:t>when</a:t>
            </a:r>
            <a:r>
              <a:rPr lang="sv-SE" altLang="ja-JP" noProof="0" dirty="0" smtClean="0"/>
              <a:t> </a:t>
            </a:r>
            <a:r>
              <a:rPr lang="sv-SE" altLang="ja-JP" noProof="0" dirty="0" err="1" smtClean="0"/>
              <a:t>needed</a:t>
            </a:r>
            <a:r>
              <a:rPr lang="sv-SE" altLang="ja-JP" noProof="0" dirty="0" smtClean="0"/>
              <a:t>)</a:t>
            </a:r>
            <a:endParaRPr lang="en-US" altLang="ja-JP" noProof="0" dirty="0" smtClean="0"/>
          </a:p>
        </p:txBody>
      </p:sp>
      <p:pic>
        <p:nvPicPr>
          <p:cNvPr id="10" name="Picture 9" descr="background-blur-bottom.jpg"/>
          <p:cNvPicPr>
            <a:picLocks noChangeAspect="1"/>
          </p:cNvPicPr>
          <p:nvPr userDrawn="1"/>
        </p:nvPicPr>
        <p:blipFill>
          <a:blip r:embed="rId3" cstate="print"/>
          <a:srcRect r="10656"/>
          <a:stretch>
            <a:fillRect/>
          </a:stretch>
        </p:blipFill>
        <p:spPr bwMode="ltGray">
          <a:xfrm>
            <a:off x="0" y="4762500"/>
            <a:ext cx="8169600" cy="381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white">
          <a:xfrm>
            <a:off x="0" y="0"/>
            <a:ext cx="9144000" cy="4819500"/>
          </a:xfrm>
          <a:prstGeom prst="rect">
            <a:avLst/>
          </a:prstGeom>
          <a:solidFill>
            <a:srgbClr val="FFFFFF"/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50825" y="268289"/>
            <a:ext cx="7740000" cy="609600"/>
          </a:xfrm>
        </p:spPr>
        <p:txBody>
          <a:bodyPr anchor="t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 bwMode="gray">
          <a:xfrm>
            <a:off x="250825" y="1025524"/>
            <a:ext cx="8642349" cy="3670301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>
            <a:lum bright="-100000"/>
          </a:blip>
          <a:srcRect/>
          <a:stretch>
            <a:fillRect/>
          </a:stretch>
        </p:blipFill>
        <p:spPr bwMode="auto">
          <a:xfrm>
            <a:off x="8208000" y="144000"/>
            <a:ext cx="792000" cy="27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page, Xpe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white">
          <a:xfrm>
            <a:off x="0" y="0"/>
            <a:ext cx="9144000" cy="4819500"/>
          </a:xfrm>
          <a:prstGeom prst="rect">
            <a:avLst/>
          </a:prstGeom>
          <a:solidFill>
            <a:srgbClr val="FFFFFF"/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50825" y="268288"/>
            <a:ext cx="7740000" cy="609600"/>
          </a:xfrm>
        </p:spPr>
        <p:txBody>
          <a:bodyPr anchor="t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 bwMode="gray">
          <a:xfrm>
            <a:off x="250826" y="1025526"/>
            <a:ext cx="8642350" cy="36703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>
            <a:lum bright="-100000"/>
          </a:blip>
          <a:srcRect/>
          <a:stretch>
            <a:fillRect/>
          </a:stretch>
        </p:blipFill>
        <p:spPr bwMode="auto">
          <a:xfrm>
            <a:off x="8208000" y="144000"/>
            <a:ext cx="792000" cy="27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Xperia lockup.jpg"/>
          <p:cNvPicPr>
            <a:picLocks noChangeAspect="1"/>
          </p:cNvPicPr>
          <p:nvPr userDrawn="1"/>
        </p:nvPicPr>
        <p:blipFill>
          <a:blip r:embed="rId3" cstate="print"/>
          <a:srcRect b="6874"/>
          <a:stretch>
            <a:fillRect/>
          </a:stretch>
        </p:blipFill>
        <p:spPr>
          <a:xfrm>
            <a:off x="8092856" y="4427100"/>
            <a:ext cx="1051144" cy="36542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page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white">
          <a:xfrm>
            <a:off x="0" y="0"/>
            <a:ext cx="9144000" cy="4819500"/>
          </a:xfrm>
          <a:prstGeom prst="rect">
            <a:avLst/>
          </a:prstGeom>
          <a:solidFill>
            <a:srgbClr val="FFFFFF"/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 anchor="t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 bwMode="gray">
          <a:xfrm>
            <a:off x="250825" y="1025524"/>
            <a:ext cx="4213225" cy="3670301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>
            <a:lum bright="-100000"/>
          </a:blip>
          <a:srcRect/>
          <a:stretch>
            <a:fillRect/>
          </a:stretch>
        </p:blipFill>
        <p:spPr bwMode="auto">
          <a:xfrm>
            <a:off x="8208000" y="144000"/>
            <a:ext cx="792000" cy="27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5"/>
          <p:cNvSpPr>
            <a:spLocks noGrp="1"/>
          </p:cNvSpPr>
          <p:nvPr>
            <p:ph sz="quarter" idx="11"/>
          </p:nvPr>
        </p:nvSpPr>
        <p:spPr bwMode="gray">
          <a:xfrm>
            <a:off x="4679950" y="1025524"/>
            <a:ext cx="4213225" cy="3670301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hidden">
          <a:xfrm>
            <a:off x="0" y="0"/>
            <a:ext cx="9144000" cy="4819650"/>
          </a:xfrm>
          <a:prstGeom prst="rect">
            <a:avLst/>
          </a:prstGeom>
          <a:solidFill>
            <a:srgbClr val="000000">
              <a:alpha val="50000"/>
            </a:srgbClr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pic>
        <p:nvPicPr>
          <p:cNvPr id="9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8208000" y="144000"/>
            <a:ext cx="791208" cy="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 bwMode="black">
          <a:xfrm>
            <a:off x="250825" y="1025525"/>
            <a:ext cx="8642350" cy="3670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e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hidden">
          <a:xfrm>
            <a:off x="0" y="0"/>
            <a:ext cx="9144000" cy="4819650"/>
          </a:xfrm>
          <a:prstGeom prst="rect">
            <a:avLst/>
          </a:prstGeom>
          <a:solidFill>
            <a:srgbClr val="000000">
              <a:alpha val="50000"/>
            </a:srgbClr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pic>
        <p:nvPicPr>
          <p:cNvPr id="9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8208000" y="144000"/>
            <a:ext cx="791208" cy="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black">
          <a:xfrm>
            <a:off x="250825" y="1025525"/>
            <a:ext cx="4213225" cy="3670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 bwMode="black">
          <a:xfrm>
            <a:off x="4679951" y="1025525"/>
            <a:ext cx="4213224" cy="36702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 with log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16_9_logo位置0902w"/>
          <p:cNvPicPr>
            <a:picLocks noChangeAspect="1" noChangeArrowheads="1"/>
          </p:cNvPicPr>
          <p:nvPr userDrawn="1"/>
        </p:nvPicPr>
        <p:blipFill>
          <a:blip r:embed="rId2" cstate="print">
            <a:lum bright="-100000"/>
          </a:blip>
          <a:srcRect/>
          <a:stretch>
            <a:fillRect/>
          </a:stretch>
        </p:blipFill>
        <p:spPr bwMode="auto">
          <a:xfrm>
            <a:off x="8208000" y="144000"/>
            <a:ext cx="792000" cy="27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gal end n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4"/>
          <p:cNvSpPr txBox="1"/>
          <p:nvPr userDrawn="1"/>
        </p:nvSpPr>
        <p:spPr bwMode="black">
          <a:xfrm>
            <a:off x="360000" y="4507200"/>
            <a:ext cx="8424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750" b="0" i="0" noProof="1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ea typeface="メイリオ"/>
                <a:cs typeface="Arial" pitchFamily="34" charset="0"/>
              </a:rPr>
              <a:t>“SONY” or “make.believe” is a registered trademark and/or trademark of Sony Corporation.</a:t>
            </a:r>
          </a:p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750" b="0" i="0" noProof="1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ea typeface="メイリオ"/>
                <a:cs typeface="Arial" pitchFamily="34" charset="0"/>
              </a:rPr>
              <a:t>Names of Sony products and services are the registered trademarks and/or trademarks of Sony Corporation or its Group companies.</a:t>
            </a:r>
          </a:p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750" b="0" i="0" noProof="1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ea typeface="メイリオ"/>
                <a:cs typeface="Arial" pitchFamily="34" charset="0"/>
              </a:rPr>
              <a:t>Other company names and product names are the registered trademarks and/or trademarks of the respective companies</a:t>
            </a:r>
          </a:p>
        </p:txBody>
      </p:sp>
      <p:pic>
        <p:nvPicPr>
          <p:cNvPr id="4" name="Picture 3" descr="Make_Believe_White_300x102-utan-mar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black">
          <a:xfrm>
            <a:off x="3844800" y="2332800"/>
            <a:ext cx="1450588" cy="49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-blur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 bwMode="lt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0" y="4819500"/>
            <a:ext cx="9144000" cy="324000"/>
          </a:xfrm>
          <a:prstGeom prst="rect">
            <a:avLst/>
          </a:prstGeom>
          <a:gradFill flip="none" rotWithShape="1">
            <a:gsLst>
              <a:gs pos="15000">
                <a:srgbClr val="000000">
                  <a:alpha val="50000"/>
                </a:srgbClr>
              </a:gs>
              <a:gs pos="75000">
                <a:srgbClr val="FFFFFF">
                  <a:alpha val="0"/>
                </a:srgbClr>
              </a:gs>
            </a:gsLst>
            <a:lin ang="10800000" scaled="0"/>
            <a:tileRect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endParaRPr lang="ja-JP" altLang="en-US" dirty="0">
              <a:solidFill>
                <a:srgbClr val="CD0921"/>
              </a:solidFill>
              <a:latin typeface="Arial" pitchFamily="34" charset="0"/>
              <a:ea typeface="メイリオ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50825" y="268288"/>
            <a:ext cx="7740000" cy="609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noProof="0" dirty="0" smtClean="0"/>
              <a:t>add slide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50825" y="1025525"/>
            <a:ext cx="8642350" cy="36703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8172000" y="4819650"/>
            <a:ext cx="972000" cy="323850"/>
          </a:xfrm>
          <a:prstGeom prst="rect">
            <a:avLst/>
          </a:prstGeom>
          <a:solidFill>
            <a:srgbClr val="CD0921"/>
          </a:solidFill>
          <a:ln w="25400">
            <a:noFill/>
            <a:tailEnd type="none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scene3d>
            <a:camera prst="perspectiveRelaxed" fov="0">
              <a:rot lat="0" lon="0" rev="0"/>
            </a:camera>
            <a:lightRig rig="threePt" dir="t"/>
          </a:scene3d>
          <a:sp3d extrusionH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0" bIns="0" rtlCol="0" anchor="ctr">
            <a:noAutofit/>
          </a:bodyPr>
          <a:lstStyle/>
          <a:p>
            <a:pPr algn="ctr"/>
            <a:endParaRPr lang="en-US" sz="975" dirty="0" err="1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直線コネクタ 15"/>
          <p:cNvCxnSpPr/>
          <p:nvPr userDrawn="1"/>
        </p:nvCxnSpPr>
        <p:spPr bwMode="black">
          <a:xfrm>
            <a:off x="324000" y="4903200"/>
            <a:ext cx="0" cy="162000"/>
          </a:xfrm>
          <a:prstGeom prst="line">
            <a:avLst/>
          </a:prstGeom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xtHeaderSecClass"/>
          <p:cNvSpPr txBox="1"/>
          <p:nvPr userDrawn="1"/>
        </p:nvSpPr>
        <p:spPr>
          <a:xfrm>
            <a:off x="8255000" y="4923790"/>
            <a:ext cx="889000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Public</a:t>
            </a:r>
            <a:endParaRPr lang="en-US" sz="75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xtFooterLeft"/>
          <p:cNvSpPr txBox="1"/>
          <p:nvPr userDrawn="1"/>
        </p:nvSpPr>
        <p:spPr>
          <a:xfrm>
            <a:off x="979169" y="4923790"/>
            <a:ext cx="193319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s-ES" sz="750" b="0" smtClean="0">
                <a:solidFill>
                  <a:srgbClr val="7F7F7F"/>
                </a:solidFill>
                <a:latin typeface="Arial"/>
              </a:rPr>
              <a:t>5/002 01-CAL 115 0380 Uen B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0" name="txtFooterRight"/>
          <p:cNvSpPr txBox="1"/>
          <p:nvPr userDrawn="1"/>
        </p:nvSpPr>
        <p:spPr>
          <a:xfrm>
            <a:off x="2977260" y="49237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PowerPoint template, Sony version 2012.3, format 16:9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1" name="txtFooterDate"/>
          <p:cNvSpPr txBox="1"/>
          <p:nvPr userDrawn="1"/>
        </p:nvSpPr>
        <p:spPr>
          <a:xfrm>
            <a:off x="385190" y="4923790"/>
            <a:ext cx="529208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2012-05-02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2" name="txtFooterCVLPage"/>
          <p:cNvSpPr txBox="1"/>
          <p:nvPr userDrawn="1"/>
        </p:nvSpPr>
        <p:spPr>
          <a:xfrm>
            <a:off x="93598" y="4923790"/>
            <a:ext cx="187197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/>
            <a:fld id="{D5EB2CA2-A3EB-4BC8-9EB4-3E92FCC5488E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0" r:id="rId3"/>
    <p:sldLayoutId id="2147483661" r:id="rId4"/>
    <p:sldLayoutId id="2147483658" r:id="rId5"/>
    <p:sldLayoutId id="2147483662" r:id="rId6"/>
    <p:sldLayoutId id="2147483655" r:id="rId7"/>
    <p:sldLayoutId id="2147483659" r:id="rId8"/>
    <p:sldLayoutId id="2147483656" r:id="rId9"/>
  </p:sldLayoutIdLst>
  <p:hf sldNum="0" hdr="0" ftr="0" dt="0"/>
  <p:txStyles>
    <p:titleStyle>
      <a:lvl1pPr algn="l" defTabSz="855402" rtl="0" eaLnBrk="1" latinLnBrk="0" hangingPunct="1">
        <a:lnSpc>
          <a:spcPts val="2400"/>
        </a:lnSpc>
        <a:spcBef>
          <a:spcPct val="0"/>
        </a:spcBef>
        <a:buNone/>
        <a:defRPr sz="2400" b="1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15976" indent="-215976" algn="l" defTabSz="855402" rtl="0" eaLnBrk="1" latinLnBrk="0" hangingPunct="1">
        <a:spcBef>
          <a:spcPts val="600"/>
        </a:spcBef>
        <a:buClr>
          <a:schemeClr val="bg2"/>
        </a:buClr>
        <a:buFont typeface="HelveticaNeueLT Pro 45 Lt" pitchFamily="34" charset="0"/>
        <a:buChar char="•"/>
        <a:defRPr sz="2100" kern="1200">
          <a:solidFill>
            <a:schemeClr val="bg2"/>
          </a:solidFill>
          <a:latin typeface="+mn-lt"/>
          <a:ea typeface="+mn-ea"/>
          <a:cs typeface="+mn-cs"/>
        </a:defRPr>
      </a:lvl1pPr>
      <a:lvl2pPr marL="467946" indent="-179980" algn="l" defTabSz="855402" rtl="0" eaLnBrk="1" latinLnBrk="0" hangingPunct="1">
        <a:spcBef>
          <a:spcPts val="400"/>
        </a:spcBef>
        <a:buClr>
          <a:schemeClr val="bg2"/>
        </a:buClr>
        <a:buFont typeface="HelveticaNeueLT Pro 45 Lt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2pPr>
      <a:lvl3pPr marL="719918" indent="-179980" algn="l" defTabSz="855402" rtl="0" eaLnBrk="1" latinLnBrk="0" hangingPunct="1">
        <a:spcBef>
          <a:spcPts val="300"/>
        </a:spcBef>
        <a:buClr>
          <a:schemeClr val="bg2"/>
        </a:buClr>
        <a:buFont typeface="HelveticaNeueLT Pro 45 Lt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971890" indent="-179980" algn="l" defTabSz="855402" rtl="0" eaLnBrk="1" latinLnBrk="0" hangingPunct="1">
        <a:spcBef>
          <a:spcPts val="300"/>
        </a:spcBef>
        <a:buClr>
          <a:schemeClr val="bg2"/>
        </a:buClr>
        <a:buFont typeface="HelveticaNeueLT Pro 45 Lt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4pPr>
      <a:lvl5pPr marL="1223861" indent="-179980" algn="l" defTabSz="855402" rtl="0" eaLnBrk="1" latinLnBrk="0" hangingPunct="1">
        <a:spcBef>
          <a:spcPts val="300"/>
        </a:spcBef>
        <a:buClr>
          <a:schemeClr val="bg2"/>
        </a:buClr>
        <a:buFont typeface="HelveticaNeueLT Pro 45 Lt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5pPr>
      <a:lvl6pPr marL="2352357" indent="-213851" algn="l" defTabSz="8554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58" indent="-213851" algn="l" defTabSz="8554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60" indent="-213851" algn="l" defTabSz="8554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61" indent="-213851" algn="l" defTabSz="8554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2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402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104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804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506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208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908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611" algn="l" defTabSz="85540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Jenkins Scalability Summit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Sony Mobile list to Santa Clause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Robert Sandell – Development Environment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ja-JP" dirty="0" smtClean="0"/>
              <a:t>© Sony Mobile Communications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Framework</a:t>
            </a:r>
            <a:r>
              <a:rPr lang="sv-SE" dirty="0" smtClean="0"/>
              <a:t> for masters to master </a:t>
            </a:r>
            <a:r>
              <a:rPr lang="sv-SE" dirty="0" err="1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To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give</a:t>
            </a:r>
            <a:r>
              <a:rPr lang="sv-SE" dirty="0" smtClean="0"/>
              <a:t> a ”simple”/standard </a:t>
            </a:r>
            <a:r>
              <a:rPr lang="sv-SE" dirty="0" err="1" smtClean="0"/>
              <a:t>way</a:t>
            </a:r>
            <a:r>
              <a:rPr lang="sv-SE" dirty="0" smtClean="0"/>
              <a:t> for </a:t>
            </a:r>
            <a:r>
              <a:rPr lang="sv-SE" dirty="0" err="1" smtClean="0"/>
              <a:t>plugins</a:t>
            </a:r>
            <a:r>
              <a:rPr lang="sv-SE" dirty="0" smtClean="0"/>
              <a:t> to talk to </a:t>
            </a:r>
            <a:r>
              <a:rPr lang="sv-SE" dirty="0" err="1" smtClean="0"/>
              <a:t>itself</a:t>
            </a:r>
            <a:r>
              <a:rPr lang="sv-SE" dirty="0" smtClean="0"/>
              <a:t> and </a:t>
            </a:r>
            <a:r>
              <a:rPr lang="sv-SE" dirty="0" err="1" smtClean="0"/>
              <a:t>other</a:t>
            </a:r>
            <a:r>
              <a:rPr lang="sv-SE" dirty="0" smtClean="0"/>
              <a:t> parts of a </a:t>
            </a:r>
            <a:r>
              <a:rPr lang="sv-SE" dirty="0" err="1" smtClean="0"/>
              <a:t>remote</a:t>
            </a:r>
            <a:r>
              <a:rPr lang="sv-SE" dirty="0" smtClean="0"/>
              <a:t> Jenkins master</a:t>
            </a:r>
          </a:p>
          <a:p>
            <a:pPr lvl="1"/>
            <a:r>
              <a:rPr lang="sv-SE" dirty="0" err="1" smtClean="0"/>
              <a:t>Trigger</a:t>
            </a:r>
            <a:r>
              <a:rPr lang="sv-SE" dirty="0" smtClean="0"/>
              <a:t> </a:t>
            </a:r>
            <a:r>
              <a:rPr lang="sv-SE" dirty="0" err="1" smtClean="0"/>
              <a:t>build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build</a:t>
            </a:r>
            <a:r>
              <a:rPr lang="sv-SE" dirty="0" smtClean="0"/>
              <a:t> </a:t>
            </a:r>
            <a:r>
              <a:rPr lang="sv-SE" dirty="0" err="1" smtClean="0"/>
              <a:t>finished</a:t>
            </a:r>
            <a:r>
              <a:rPr lang="sv-SE" dirty="0" smtClean="0"/>
              <a:t> on </a:t>
            </a:r>
            <a:r>
              <a:rPr lang="sv-SE" dirty="0" err="1" smtClean="0"/>
              <a:t>another</a:t>
            </a:r>
            <a:r>
              <a:rPr lang="sv-SE" dirty="0" smtClean="0"/>
              <a:t> master</a:t>
            </a:r>
          </a:p>
          <a:p>
            <a:pPr lvl="1"/>
            <a:r>
              <a:rPr lang="sv-SE" dirty="0" err="1" smtClean="0"/>
              <a:t>Parameterized</a:t>
            </a:r>
            <a:r>
              <a:rPr lang="sv-SE" dirty="0" smtClean="0"/>
              <a:t> </a:t>
            </a:r>
            <a:r>
              <a:rPr lang="sv-SE" dirty="0" err="1" smtClean="0"/>
              <a:t>trigger</a:t>
            </a:r>
            <a:r>
              <a:rPr lang="sv-SE" dirty="0" smtClean="0"/>
              <a:t> (or </a:t>
            </a:r>
            <a:r>
              <a:rPr lang="sv-SE" dirty="0" err="1" smtClean="0"/>
              <a:t>build</a:t>
            </a:r>
            <a:r>
              <a:rPr lang="sv-SE" dirty="0" smtClean="0"/>
              <a:t> flow DSL) on </a:t>
            </a:r>
            <a:r>
              <a:rPr lang="sv-SE" dirty="0" err="1" smtClean="0"/>
              <a:t>remote</a:t>
            </a:r>
            <a:r>
              <a:rPr lang="sv-SE" dirty="0" smtClean="0"/>
              <a:t> Jenkins</a:t>
            </a:r>
          </a:p>
          <a:p>
            <a:pPr lvl="1"/>
            <a:r>
              <a:rPr lang="sv-SE" dirty="0" smtClean="0"/>
              <a:t>Gerrit </a:t>
            </a:r>
            <a:r>
              <a:rPr lang="sv-SE" dirty="0" err="1" smtClean="0"/>
              <a:t>Trigger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coordinate</a:t>
            </a:r>
            <a:r>
              <a:rPr lang="sv-SE" dirty="0" smtClean="0"/>
              <a:t> </a:t>
            </a:r>
            <a:r>
              <a:rPr lang="sv-SE" dirty="0" err="1" smtClean="0"/>
              <a:t>approval</a:t>
            </a:r>
            <a:r>
              <a:rPr lang="sv-SE" dirty="0" smtClean="0"/>
              <a:t> with </a:t>
            </a:r>
            <a:r>
              <a:rPr lang="sv-SE" dirty="0" err="1" smtClean="0"/>
              <a:t>other</a:t>
            </a:r>
            <a:r>
              <a:rPr lang="sv-SE" dirty="0" smtClean="0"/>
              <a:t> masters that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triggered</a:t>
            </a:r>
            <a:r>
              <a:rPr lang="sv-SE" dirty="0" smtClean="0"/>
              <a:t> </a:t>
            </a:r>
            <a:r>
              <a:rPr lang="sv-SE" dirty="0" err="1" smtClean="0"/>
              <a:t>builds</a:t>
            </a:r>
            <a:r>
              <a:rPr lang="sv-SE" dirty="0" smtClean="0"/>
              <a:t> for the same </a:t>
            </a:r>
            <a:r>
              <a:rPr lang="sv-SE" dirty="0" err="1" smtClean="0"/>
              <a:t>change</a:t>
            </a:r>
            <a:endParaRPr lang="sv-SE" dirty="0" smtClean="0"/>
          </a:p>
          <a:p>
            <a:pPr lvl="1"/>
            <a:r>
              <a:rPr lang="sv-SE" dirty="0" err="1" smtClean="0"/>
              <a:t>Multi</a:t>
            </a:r>
            <a:r>
              <a:rPr lang="sv-SE" dirty="0" smtClean="0"/>
              <a:t> Slave </a:t>
            </a:r>
            <a:r>
              <a:rPr lang="sv-SE" dirty="0" err="1" smtClean="0"/>
              <a:t>config</a:t>
            </a:r>
            <a:r>
              <a:rPr lang="sv-SE" dirty="0" smtClean="0"/>
              <a:t> plugin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move/copy</a:t>
            </a:r>
            <a:r>
              <a:rPr lang="sv-SE" dirty="0" smtClean="0"/>
              <a:t> </a:t>
            </a:r>
            <a:r>
              <a:rPr lang="sv-SE" dirty="0" err="1" smtClean="0"/>
              <a:t>slaves</a:t>
            </a:r>
            <a:r>
              <a:rPr lang="sv-SE" dirty="0" smtClean="0"/>
              <a:t> in bulk </a:t>
            </a:r>
            <a:r>
              <a:rPr lang="sv-SE" dirty="0" err="1" smtClean="0"/>
              <a:t>between</a:t>
            </a:r>
            <a:r>
              <a:rPr lang="sv-SE" dirty="0" smtClean="0"/>
              <a:t> masters</a:t>
            </a:r>
          </a:p>
          <a:p>
            <a:pPr lvl="1"/>
            <a:r>
              <a:rPr lang="sv-SE" dirty="0" err="1" smtClean="0"/>
              <a:t>Move</a:t>
            </a:r>
            <a:r>
              <a:rPr lang="sv-SE" dirty="0" smtClean="0"/>
              <a:t> and </a:t>
            </a:r>
            <a:r>
              <a:rPr lang="sv-SE" dirty="0" err="1" smtClean="0"/>
              <a:t>copy</a:t>
            </a:r>
            <a:r>
              <a:rPr lang="sv-SE" dirty="0" smtClean="0"/>
              <a:t> </a:t>
            </a:r>
            <a:r>
              <a:rPr lang="sv-SE" dirty="0" err="1" smtClean="0"/>
              <a:t>jobs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masters.</a:t>
            </a:r>
          </a:p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restrictions</a:t>
            </a:r>
            <a:r>
              <a:rPr lang="sv-SE" dirty="0" smtClean="0"/>
              <a:t> are </a:t>
            </a:r>
            <a:r>
              <a:rPr lang="sv-SE" dirty="0" err="1" smtClean="0"/>
              <a:t>needed</a:t>
            </a:r>
            <a:r>
              <a:rPr lang="sv-SE" dirty="0" smtClean="0"/>
              <a:t>, ”</a:t>
            </a:r>
            <a:r>
              <a:rPr lang="sv-SE" dirty="0" err="1" smtClean="0"/>
              <a:t>Logical</a:t>
            </a:r>
            <a:r>
              <a:rPr lang="sv-SE" dirty="0" smtClean="0"/>
              <a:t> </a:t>
            </a:r>
            <a:r>
              <a:rPr lang="sv-SE" dirty="0" err="1" smtClean="0"/>
              <a:t>Networking</a:t>
            </a:r>
            <a:r>
              <a:rPr lang="sv-SE" dirty="0" smtClean="0"/>
              <a:t>?”</a:t>
            </a:r>
          </a:p>
          <a:p>
            <a:pPr lvl="1"/>
            <a:r>
              <a:rPr lang="sv-SE" dirty="0" smtClean="0"/>
              <a:t>For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masters and </a:t>
            </a:r>
            <a:r>
              <a:rPr lang="sv-SE" dirty="0" err="1" smtClean="0"/>
              <a:t>one</a:t>
            </a:r>
            <a:r>
              <a:rPr lang="sv-SE" dirty="0" smtClean="0"/>
              <a:t> of </a:t>
            </a:r>
            <a:r>
              <a:rPr lang="sv-SE" dirty="0" err="1" smtClean="0"/>
              <a:t>them</a:t>
            </a:r>
            <a:r>
              <a:rPr lang="sv-SE" dirty="0" smtClean="0"/>
              <a:t> is special (</a:t>
            </a:r>
            <a:r>
              <a:rPr lang="sv-SE" dirty="0" err="1" smtClean="0"/>
              <a:t>protected</a:t>
            </a:r>
            <a:r>
              <a:rPr lang="sv-SE" dirty="0" smtClean="0"/>
              <a:t>)</a:t>
            </a:r>
          </a:p>
          <a:p>
            <a:pPr lvl="2"/>
            <a:r>
              <a:rPr lang="sv-SE" dirty="0" err="1" smtClean="0"/>
              <a:t>Protected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trigger</a:t>
            </a:r>
            <a:r>
              <a:rPr lang="sv-SE" dirty="0" smtClean="0"/>
              <a:t> a </a:t>
            </a:r>
            <a:r>
              <a:rPr lang="sv-SE" dirty="0" err="1" smtClean="0"/>
              <a:t>build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another</a:t>
            </a:r>
            <a:r>
              <a:rPr lang="sv-SE" dirty="0" smtClean="0"/>
              <a:t> </a:t>
            </a:r>
            <a:r>
              <a:rPr lang="sv-SE" dirty="0" err="1" smtClean="0"/>
              <a:t>build</a:t>
            </a:r>
            <a:r>
              <a:rPr lang="sv-SE" dirty="0" smtClean="0"/>
              <a:t> </a:t>
            </a:r>
            <a:r>
              <a:rPr lang="sv-SE" dirty="0" err="1" smtClean="0"/>
              <a:t>finishes</a:t>
            </a:r>
            <a:r>
              <a:rPr lang="sv-SE" dirty="0" smtClean="0"/>
              <a:t> on an ”</a:t>
            </a:r>
            <a:r>
              <a:rPr lang="sv-SE" dirty="0" err="1" smtClean="0"/>
              <a:t>open/none</a:t>
            </a:r>
            <a:r>
              <a:rPr lang="sv-SE" dirty="0" smtClean="0"/>
              <a:t> </a:t>
            </a:r>
            <a:r>
              <a:rPr lang="sv-SE" dirty="0" err="1" smtClean="0"/>
              <a:t>protected</a:t>
            </a:r>
            <a:r>
              <a:rPr lang="sv-SE" dirty="0" smtClean="0"/>
              <a:t>” Jenkins </a:t>
            </a:r>
            <a:r>
              <a:rPr lang="sv-SE" dirty="0" err="1" smtClean="0"/>
              <a:t>but</a:t>
            </a:r>
            <a:r>
              <a:rPr lang="sv-SE" dirty="0" smtClean="0"/>
              <a:t> not the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around</a:t>
            </a:r>
            <a:endParaRPr lang="sv-SE" dirty="0" smtClean="0"/>
          </a:p>
          <a:p>
            <a:r>
              <a:rPr lang="sv-SE" dirty="0" err="1" smtClean="0"/>
              <a:t>Preferably</a:t>
            </a:r>
            <a:r>
              <a:rPr lang="sv-SE" dirty="0" smtClean="0"/>
              <a:t> </a:t>
            </a:r>
            <a:r>
              <a:rPr lang="sv-SE" dirty="0" err="1" smtClean="0"/>
              <a:t>made</a:t>
            </a:r>
            <a:r>
              <a:rPr lang="sv-SE" dirty="0" smtClean="0"/>
              <a:t> as a plugin so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don’t</a:t>
            </a:r>
            <a:r>
              <a:rPr lang="sv-SE" dirty="0" smtClean="0"/>
              <a:t> </a:t>
            </a:r>
            <a:r>
              <a:rPr lang="sv-SE" dirty="0" err="1" smtClean="0"/>
              <a:t>nessesarily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upgrade</a:t>
            </a:r>
            <a:r>
              <a:rPr lang="sv-SE" dirty="0" smtClean="0"/>
              <a:t> </a:t>
            </a:r>
            <a:r>
              <a:rPr lang="sv-SE" dirty="0" err="1" smtClean="0"/>
              <a:t>core</a:t>
            </a:r>
            <a:r>
              <a:rPr lang="sv-SE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Computers</a:t>
            </a:r>
            <a:r>
              <a:rPr lang="sv-SE" dirty="0" smtClean="0"/>
              <a:t> (</a:t>
            </a:r>
            <a:r>
              <a:rPr lang="sv-SE" dirty="0" err="1" smtClean="0"/>
              <a:t>slaves</a:t>
            </a:r>
            <a:r>
              <a:rPr lang="sv-SE" dirty="0" smtClean="0"/>
              <a:t>) </a:t>
            </a:r>
            <a:r>
              <a:rPr lang="sv-SE" dirty="0" err="1" smtClean="0"/>
              <a:t>should</a:t>
            </a:r>
            <a:r>
              <a:rPr lang="sv-SE" dirty="0" smtClean="0"/>
              <a:t> be an </a:t>
            </a:r>
            <a:r>
              <a:rPr lang="sv-SE" dirty="0" err="1" smtClean="0"/>
              <a:t>ItemGroup</a:t>
            </a:r>
            <a:r>
              <a:rPr lang="sv-SE" dirty="0" smtClean="0"/>
              <a:t> or </a:t>
            </a:r>
            <a:r>
              <a:rPr lang="sv-SE" dirty="0" err="1" smtClean="0"/>
              <a:t>similar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smtClean="0"/>
              <a:t>Today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list the </a:t>
            </a:r>
            <a:r>
              <a:rPr lang="sv-SE" dirty="0" err="1" smtClean="0"/>
              <a:t>files</a:t>
            </a:r>
            <a:r>
              <a:rPr lang="sv-SE" dirty="0" smtClean="0"/>
              <a:t> in .</a:t>
            </a:r>
            <a:r>
              <a:rPr lang="sv-SE" dirty="0" err="1" smtClean="0"/>
              <a:t>jenkins</a:t>
            </a:r>
            <a:r>
              <a:rPr lang="sv-SE" dirty="0" smtClean="0"/>
              <a:t> all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see</a:t>
            </a:r>
            <a:r>
              <a:rPr lang="sv-SE" dirty="0" smtClean="0"/>
              <a:t> is a </a:t>
            </a:r>
            <a:r>
              <a:rPr lang="sv-SE" dirty="0" err="1" smtClean="0"/>
              <a:t>big</a:t>
            </a:r>
            <a:r>
              <a:rPr lang="sv-SE" dirty="0" smtClean="0"/>
              <a:t> list of </a:t>
            </a:r>
            <a:r>
              <a:rPr lang="sv-SE" dirty="0" err="1" smtClean="0"/>
              <a:t>slave</a:t>
            </a:r>
            <a:r>
              <a:rPr lang="sv-SE" dirty="0" smtClean="0"/>
              <a:t> logs</a:t>
            </a:r>
          </a:p>
          <a:p>
            <a:pPr lvl="1"/>
            <a:r>
              <a:rPr lang="sv-SE" dirty="0" smtClean="0"/>
              <a:t>Just as </a:t>
            </a:r>
            <a:r>
              <a:rPr lang="sv-SE" dirty="0" err="1" smtClean="0"/>
              <a:t>jobs</a:t>
            </a:r>
            <a:r>
              <a:rPr lang="sv-SE" dirty="0" smtClean="0"/>
              <a:t> are in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directories</a:t>
            </a:r>
            <a:r>
              <a:rPr lang="sv-SE" dirty="0" smtClean="0"/>
              <a:t> </a:t>
            </a:r>
            <a:r>
              <a:rPr lang="sv-SE" dirty="0" err="1" smtClean="0"/>
              <a:t>beneeth</a:t>
            </a:r>
            <a:r>
              <a:rPr lang="sv-SE" dirty="0" smtClean="0"/>
              <a:t> .</a:t>
            </a:r>
            <a:r>
              <a:rPr lang="sv-SE" dirty="0" err="1" smtClean="0"/>
              <a:t>jenkins/jobs</a:t>
            </a:r>
            <a:r>
              <a:rPr lang="sv-SE" dirty="0" smtClean="0"/>
              <a:t>/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like to </a:t>
            </a:r>
            <a:r>
              <a:rPr lang="sv-SE" dirty="0" err="1" smtClean="0"/>
              <a:t>see</a:t>
            </a:r>
            <a:r>
              <a:rPr lang="sv-SE" dirty="0" smtClean="0"/>
              <a:t> the </a:t>
            </a:r>
            <a:r>
              <a:rPr lang="sv-SE" dirty="0" err="1" smtClean="0"/>
              <a:t>slaves</a:t>
            </a:r>
            <a:r>
              <a:rPr lang="sv-SE" dirty="0" smtClean="0"/>
              <a:t> </a:t>
            </a:r>
            <a:r>
              <a:rPr lang="sv-SE" dirty="0" err="1" smtClean="0"/>
              <a:t>treeted</a:t>
            </a:r>
            <a:r>
              <a:rPr lang="sv-SE" dirty="0" smtClean="0"/>
              <a:t> the same </a:t>
            </a:r>
            <a:r>
              <a:rPr lang="sv-SE" dirty="0" err="1" smtClean="0"/>
              <a:t>way</a:t>
            </a:r>
            <a:r>
              <a:rPr lang="sv-SE" dirty="0" smtClean="0"/>
              <a:t> for </a:t>
            </a:r>
            <a:r>
              <a:rPr lang="sv-SE" dirty="0" err="1" smtClean="0"/>
              <a:t>example</a:t>
            </a:r>
            <a:r>
              <a:rPr lang="sv-SE" dirty="0" smtClean="0"/>
              <a:t> .jenkins/computers/slave01/</a:t>
            </a:r>
          </a:p>
          <a:p>
            <a:pPr lvl="2"/>
            <a:r>
              <a:rPr lang="sv-SE" dirty="0" smtClean="0"/>
              <a:t>In </a:t>
            </a:r>
            <a:r>
              <a:rPr lang="sv-SE" dirty="0" err="1" smtClean="0"/>
              <a:t>there</a:t>
            </a:r>
            <a:r>
              <a:rPr lang="sv-SE" dirty="0" smtClean="0"/>
              <a:t> is a </a:t>
            </a:r>
            <a:r>
              <a:rPr lang="sv-SE" dirty="0" err="1" smtClean="0"/>
              <a:t>confix.xml</a:t>
            </a:r>
            <a:r>
              <a:rPr lang="sv-SE" dirty="0" smtClean="0"/>
              <a:t>, logs etc.</a:t>
            </a:r>
          </a:p>
          <a:p>
            <a:pPr lvl="2"/>
            <a:r>
              <a:rPr lang="sv-SE" dirty="0" smtClean="0"/>
              <a:t>No </a:t>
            </a:r>
            <a:r>
              <a:rPr lang="sv-SE" dirty="0" err="1" smtClean="0"/>
              <a:t>slave</a:t>
            </a:r>
            <a:r>
              <a:rPr lang="sv-SE" dirty="0" smtClean="0"/>
              <a:t> </a:t>
            </a:r>
            <a:r>
              <a:rPr lang="sv-SE" dirty="0" err="1" smtClean="0"/>
              <a:t>configuration</a:t>
            </a:r>
            <a:r>
              <a:rPr lang="sv-SE" dirty="0" smtClean="0"/>
              <a:t> in </a:t>
            </a:r>
            <a:r>
              <a:rPr lang="sv-SE" dirty="0" err="1" smtClean="0"/>
              <a:t>main</a:t>
            </a:r>
            <a:r>
              <a:rPr lang="sv-SE" dirty="0" smtClean="0"/>
              <a:t> Jenkins </a:t>
            </a:r>
            <a:r>
              <a:rPr lang="sv-SE" dirty="0" err="1" smtClean="0"/>
              <a:t>conf</a:t>
            </a:r>
            <a:r>
              <a:rPr lang="sv-SE" dirty="0" smtClean="0"/>
              <a:t> (it is </a:t>
            </a:r>
            <a:r>
              <a:rPr lang="sv-SE" dirty="0" err="1" smtClean="0"/>
              <a:t>big</a:t>
            </a:r>
            <a:r>
              <a:rPr lang="sv-SE" dirty="0" smtClean="0"/>
              <a:t> </a:t>
            </a:r>
            <a:r>
              <a:rPr lang="sv-SE" dirty="0" err="1" smtClean="0"/>
              <a:t>enough</a:t>
            </a:r>
            <a:r>
              <a:rPr lang="sv-SE" dirty="0" smtClean="0"/>
              <a:t> as it is)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More</a:t>
            </a:r>
            <a:r>
              <a:rPr lang="sv-SE" dirty="0" smtClean="0"/>
              <a:t> Data!!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More and better stats to be able to take better </a:t>
            </a:r>
            <a:r>
              <a:rPr lang="en-US" dirty="0" err="1" smtClean="0"/>
              <a:t>descisions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the ”Load Statistics” for slaves and labels needs an over haul</a:t>
            </a:r>
          </a:p>
          <a:p>
            <a:pPr lvl="1"/>
            <a:r>
              <a:rPr lang="en-US" dirty="0" smtClean="0"/>
              <a:t>Existing graphs doesn’t tell me much</a:t>
            </a:r>
          </a:p>
          <a:p>
            <a:pPr lvl="1"/>
            <a:r>
              <a:rPr lang="en-US" dirty="0" smtClean="0"/>
              <a:t>Averages/smooth lines</a:t>
            </a:r>
          </a:p>
          <a:p>
            <a:pPr lvl="1"/>
            <a:r>
              <a:rPr lang="en-US" dirty="0" smtClean="0"/>
              <a:t>Lost after restart</a:t>
            </a:r>
          </a:p>
          <a:p>
            <a:pPr lvl="1"/>
            <a:r>
              <a:rPr lang="en-US" dirty="0" smtClean="0"/>
              <a:t>idle == </a:t>
            </a:r>
            <a:r>
              <a:rPr lang="en-US" dirty="0" err="1" smtClean="0"/>
              <a:t>unavaliable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Listener for queue events</a:t>
            </a:r>
          </a:p>
          <a:p>
            <a:pPr lvl="1"/>
            <a:r>
              <a:rPr lang="en-US" dirty="0" smtClean="0"/>
              <a:t>To be able to externally or with a </a:t>
            </a:r>
            <a:r>
              <a:rPr lang="en-US" dirty="0" err="1" smtClean="0"/>
              <a:t>plugin</a:t>
            </a:r>
            <a:r>
              <a:rPr lang="en-US" dirty="0" smtClean="0"/>
              <a:t> get good </a:t>
            </a:r>
            <a:br>
              <a:rPr lang="en-US" dirty="0" smtClean="0"/>
            </a:br>
            <a:r>
              <a:rPr lang="en-US" dirty="0" smtClean="0"/>
              <a:t>data instead of snapshots</a:t>
            </a:r>
            <a:endParaRPr lang="en-US" dirty="0"/>
          </a:p>
        </p:txBody>
      </p:sp>
      <p:sp>
        <p:nvSpPr>
          <p:cNvPr id="1026" name="AutoShape 2" descr="[Load statistics graph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[Load statistics graph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613" y="1911927"/>
            <a:ext cx="3089561" cy="1853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Exception: Unexpected termination of the channel.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err="1" smtClean="0"/>
              <a:t>Somewhere</a:t>
            </a:r>
            <a:r>
              <a:rPr lang="sv-SE" dirty="0" smtClean="0"/>
              <a:t> </a:t>
            </a:r>
            <a:r>
              <a:rPr lang="sv-SE" dirty="0" err="1" smtClean="0"/>
              <a:t>around</a:t>
            </a:r>
            <a:r>
              <a:rPr lang="sv-SE" dirty="0" smtClean="0"/>
              <a:t> &gt;250 </a:t>
            </a:r>
            <a:r>
              <a:rPr lang="sv-SE" dirty="0" err="1" smtClean="0"/>
              <a:t>slaves</a:t>
            </a:r>
            <a:r>
              <a:rPr lang="sv-SE" dirty="0" smtClean="0"/>
              <a:t> and lots of </a:t>
            </a:r>
            <a:r>
              <a:rPr lang="sv-SE" dirty="0" err="1" smtClean="0"/>
              <a:t>builds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start to get broken </a:t>
            </a:r>
            <a:r>
              <a:rPr lang="sv-SE" dirty="0" err="1" smtClean="0"/>
              <a:t>connections</a:t>
            </a:r>
            <a:r>
              <a:rPr lang="sv-SE" dirty="0" smtClean="0"/>
              <a:t> in the </a:t>
            </a:r>
            <a:r>
              <a:rPr lang="sv-SE" dirty="0" err="1" smtClean="0"/>
              <a:t>middle</a:t>
            </a:r>
            <a:r>
              <a:rPr lang="sv-SE" dirty="0" smtClean="0"/>
              <a:t> of the </a:t>
            </a:r>
            <a:r>
              <a:rPr lang="sv-SE" dirty="0" err="1" smtClean="0"/>
              <a:t>build</a:t>
            </a:r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 smtClean="0"/>
              <a:t>Ping</a:t>
            </a:r>
            <a:r>
              <a:rPr lang="sv-SE" dirty="0" smtClean="0"/>
              <a:t> </a:t>
            </a:r>
            <a:r>
              <a:rPr lang="sv-SE" dirty="0" err="1" smtClean="0"/>
              <a:t>Thread</a:t>
            </a:r>
            <a:r>
              <a:rPr lang="sv-SE" dirty="0" smtClean="0"/>
              <a:t>?</a:t>
            </a:r>
          </a:p>
          <a:p>
            <a:pPr lvl="1"/>
            <a:r>
              <a:rPr lang="sv-SE" dirty="0" err="1" smtClean="0"/>
              <a:t>We’ve</a:t>
            </a:r>
            <a:r>
              <a:rPr lang="sv-SE" dirty="0" smtClean="0"/>
              <a:t> </a:t>
            </a:r>
            <a:r>
              <a:rPr lang="sv-SE" dirty="0" err="1" smtClean="0"/>
              <a:t>had</a:t>
            </a:r>
            <a:r>
              <a:rPr lang="sv-SE" dirty="0" smtClean="0"/>
              <a:t> to </a:t>
            </a:r>
            <a:r>
              <a:rPr lang="sv-SE" dirty="0" err="1" smtClean="0"/>
              <a:t>crank</a:t>
            </a:r>
            <a:r>
              <a:rPr lang="sv-SE" dirty="0" smtClean="0"/>
              <a:t> up the timeout for it to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handle</a:t>
            </a:r>
            <a:r>
              <a:rPr lang="sv-SE" dirty="0" smtClean="0"/>
              <a:t> that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slaves</a:t>
            </a:r>
            <a:endParaRPr lang="sv-SE" dirty="0" smtClean="0"/>
          </a:p>
          <a:p>
            <a:pPr lvl="1"/>
            <a:r>
              <a:rPr lang="sv-SE" dirty="0" err="1" smtClean="0"/>
              <a:t>Could</a:t>
            </a:r>
            <a:r>
              <a:rPr lang="sv-SE" dirty="0" smtClean="0"/>
              <a:t> that be the </a:t>
            </a:r>
            <a:r>
              <a:rPr lang="sv-SE" dirty="0" err="1" smtClean="0"/>
              <a:t>issue</a:t>
            </a:r>
            <a:r>
              <a:rPr lang="sv-SE" dirty="0" smtClean="0"/>
              <a:t>?</a:t>
            </a:r>
          </a:p>
          <a:p>
            <a:pPr lvl="1"/>
            <a:endParaRPr lang="sv-SE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33651"/>
            <a:ext cx="919033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hudson.remoting.Launcher.pingIntervalSec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=1800: try to ping once every 30 minutes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hudson.remoting.Launcher.pingTimeoutSec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=1500:  wait 25 minutes for ping before give up and disconnect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hudson.slaves.ChannelPinger.pingInterval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=25: wait 25 minutes for ping (the two above don't seem to work)</a:t>
            </a:r>
          </a:p>
          <a:p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export HUDSON_OPTIONS="-Dhudson.Functions.autoRefreshSeconds=30 </a:t>
            </a:r>
            <a:r>
              <a:rPr lang="sv-SE" sz="1100" dirty="0" err="1" smtClean="0">
                <a:latin typeface="Courier New" pitchFamily="49" charset="0"/>
                <a:cs typeface="Courier New" pitchFamily="49" charset="0"/>
              </a:rPr>
              <a:t>-Dhudson.DNSMultiCast.disabled=true</a:t>
            </a:r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100" dirty="0" err="1" smtClean="0">
                <a:latin typeface="Courier New" pitchFamily="49" charset="0"/>
                <a:cs typeface="Courier New" pitchFamily="49" charset="0"/>
              </a:rPr>
              <a:t>-Dhudson.model.WorkspaceCleanupThread.disabled=true</a:t>
            </a:r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 -Dhudson.remoting.Launcher.pingIntervalSec=1800\</a:t>
            </a:r>
          </a:p>
          <a:p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 -Dhudson.remoting.Launcher.pingTimeoutSec=1500 -Dhudson.slaves.ChannelPinger.pingInterval=25\</a:t>
            </a:r>
          </a:p>
          <a:p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100" dirty="0" err="1" smtClean="0">
                <a:latin typeface="Courier New" pitchFamily="49" charset="0"/>
                <a:cs typeface="Courier New" pitchFamily="49" charset="0"/>
              </a:rPr>
              <a:t>-Djava.awt.headless=true</a:t>
            </a:r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sv-SE" sz="1100" dirty="0" smtClean="0">
                <a:latin typeface="Courier New" pitchFamily="49" charset="0"/>
                <a:cs typeface="Courier New" pitchFamily="49" charset="0"/>
              </a:rPr>
              <a:t>export CATALINA_OPTS="-Xms512m -Xmx24000m -XX:MaxPermSize=256m $HUDSON_OPTIONS"</a:t>
            </a:r>
          </a:p>
          <a:p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Client</a:t>
            </a:r>
            <a:r>
              <a:rPr lang="sv-SE" dirty="0" smtClean="0"/>
              <a:t> </a:t>
            </a:r>
            <a:r>
              <a:rPr lang="sv-SE" dirty="0" err="1" smtClean="0"/>
              <a:t>Side</a:t>
            </a:r>
            <a:r>
              <a:rPr lang="sv-SE" dirty="0" smtClean="0"/>
              <a:t> form </a:t>
            </a:r>
            <a:r>
              <a:rPr lang="sv-SE" dirty="0" err="1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lesser</a:t>
            </a:r>
            <a:r>
              <a:rPr lang="sv-SE" dirty="0" smtClean="0"/>
              <a:t> the </a:t>
            </a:r>
            <a:r>
              <a:rPr lang="sv-SE" dirty="0" err="1" smtClean="0"/>
              <a:t>load</a:t>
            </a:r>
            <a:r>
              <a:rPr lang="sv-SE" dirty="0" smtClean="0"/>
              <a:t> of server </a:t>
            </a:r>
            <a:r>
              <a:rPr lang="sv-SE" dirty="0" err="1" smtClean="0"/>
              <a:t>roundtrips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Long </a:t>
            </a:r>
            <a:r>
              <a:rPr lang="sv-SE" dirty="0" err="1" smtClean="0"/>
              <a:t>running</a:t>
            </a:r>
            <a:r>
              <a:rPr lang="sv-SE" dirty="0" smtClean="0"/>
              <a:t>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err="1" smtClean="0"/>
              <a:t>Keep</a:t>
            </a:r>
            <a:r>
              <a:rPr lang="sv-SE" dirty="0" smtClean="0"/>
              <a:t> Jobs </a:t>
            </a:r>
            <a:r>
              <a:rPr lang="sv-SE" dirty="0" err="1" smtClean="0"/>
              <a:t>running</a:t>
            </a:r>
            <a:r>
              <a:rPr lang="sv-SE" dirty="0" smtClean="0"/>
              <a:t> on the </a:t>
            </a:r>
            <a:r>
              <a:rPr lang="sv-SE" dirty="0" err="1" smtClean="0"/>
              <a:t>slave</a:t>
            </a:r>
            <a:r>
              <a:rPr lang="sv-SE" dirty="0" smtClean="0"/>
              <a:t> </a:t>
            </a:r>
            <a:r>
              <a:rPr lang="sv-SE" dirty="0" err="1" smtClean="0"/>
              <a:t>while</a:t>
            </a:r>
            <a:r>
              <a:rPr lang="sv-SE" dirty="0" smtClean="0"/>
              <a:t> master is </a:t>
            </a:r>
            <a:r>
              <a:rPr lang="sv-SE" dirty="0" err="1" smtClean="0"/>
              <a:t>restarting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ny (2012.3)">
  <a:themeElements>
    <a:clrScheme name="Sony (2012)">
      <a:dk1>
        <a:srgbClr val="000000"/>
      </a:dk1>
      <a:lt1>
        <a:srgbClr val="014B6B"/>
      </a:lt1>
      <a:dk2>
        <a:srgbClr val="014B6B"/>
      </a:dk2>
      <a:lt2>
        <a:srgbClr val="FFFFFF"/>
      </a:lt2>
      <a:accent1>
        <a:srgbClr val="0397D6"/>
      </a:accent1>
      <a:accent2>
        <a:srgbClr val="25B25A"/>
      </a:accent2>
      <a:accent3>
        <a:srgbClr val="FFEC53"/>
      </a:accent3>
      <a:accent4>
        <a:srgbClr val="F68428"/>
      </a:accent4>
      <a:accent5>
        <a:srgbClr val="EF4035"/>
      </a:accent5>
      <a:accent6>
        <a:srgbClr val="EE2375"/>
      </a:accent6>
      <a:hlink>
        <a:srgbClr val="014B6B"/>
      </a:hlink>
      <a:folHlink>
        <a:srgbClr val="7F7F7F"/>
      </a:folHlink>
    </a:clrScheme>
    <a:fontScheme name="Sony Mobile Communications 2012.1 PowerPoint">
      <a:majorFont>
        <a:latin typeface="ITC Avant Garde Std Bk"/>
        <a:ea typeface="Arial Unicode MS"/>
        <a:cs typeface=""/>
      </a:majorFont>
      <a:minorFont>
        <a:latin typeface="HelveticaNeueLT Pro 45 Lt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invGray">
        <a:solidFill>
          <a:schemeClr val="accent1"/>
        </a:solidFill>
        <a:ln w="25400">
          <a:solidFill>
            <a:schemeClr val="tx2"/>
          </a:solidFill>
          <a:tailEnd type="none"/>
        </a:ln>
        <a:effectLst>
          <a:outerShdw blurRad="50800" dist="50800" dir="2700000" algn="tl" rotWithShape="0">
            <a:prstClr val="black">
              <a:alpha val="40000"/>
            </a:prstClr>
          </a:outerShdw>
        </a:effectLst>
        <a:scene3d>
          <a:camera prst="perspectiveRelaxed" fov="0">
            <a:rot lat="0" lon="0" rev="0"/>
          </a:camera>
          <a:lightRig rig="threePt" dir="t"/>
        </a:scene3d>
        <a:sp3d extrusionH="177800"/>
      </a:spPr>
      <a:bodyPr rtlCol="0" anchor="ctr">
        <a:normAutofit/>
      </a:bodyPr>
      <a:lstStyle>
        <a:defPPr algn="ctr">
          <a:defRPr sz="2400" dirty="0" err="1" smtClean="0">
            <a:solidFill>
              <a:schemeClr val="bg2"/>
            </a:solidFill>
            <a:latin typeface="HelveticaNeueLT Pro 55 Roman" pitchFamily="34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ny (2012)">
        <a:dk1>
          <a:srgbClr val="000000"/>
        </a:dk1>
        <a:lt1>
          <a:srgbClr val="014B6B"/>
        </a:lt1>
        <a:dk2>
          <a:srgbClr val="014B6B"/>
        </a:dk2>
        <a:lt2>
          <a:srgbClr val="FFFFFF"/>
        </a:lt2>
        <a:accent1>
          <a:srgbClr val="0397D6"/>
        </a:accent1>
        <a:accent2>
          <a:srgbClr val="25B25A"/>
        </a:accent2>
        <a:accent3>
          <a:srgbClr val="FFEC53"/>
        </a:accent3>
        <a:accent4>
          <a:srgbClr val="F68428"/>
        </a:accent4>
        <a:accent5>
          <a:srgbClr val="EF4035"/>
        </a:accent5>
        <a:accent6>
          <a:srgbClr val="EE2375"/>
        </a:accent6>
        <a:hlink>
          <a:srgbClr val="014B6B"/>
        </a:hlink>
        <a:folHlink>
          <a:srgbClr val="7F7F7F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ny Mobile Communications 2012.1">
      <a:majorFont>
        <a:latin typeface="ITC Avant Garde Std Md"/>
        <a:ea typeface="HGPSoeiKakugothicUB"/>
        <a:cs typeface=""/>
      </a:majorFont>
      <a:minorFont>
        <a:latin typeface="HelveticaNeueLT Pro 45 Lt"/>
        <a:ea typeface="HGPSoeiKakugothic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ny Mobile Communications 2012.1">
      <a:majorFont>
        <a:latin typeface="ITC Avant Garde Std Md"/>
        <a:ea typeface="HGPSoeiKakugothicUB"/>
        <a:cs typeface=""/>
      </a:majorFont>
      <a:minorFont>
        <a:latin typeface="HelveticaNeueLT Pro 45 Lt"/>
        <a:ea typeface="HGPSoeiKakugothic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6111</TotalTime>
  <Words>459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Sony (2012.3)</vt:lpstr>
      <vt:lpstr>Jenkins Scalability Summit 2013</vt:lpstr>
      <vt:lpstr>Framework for masters to master communication</vt:lpstr>
      <vt:lpstr>Computers (slaves) should be an ItemGroup or similar</vt:lpstr>
      <vt:lpstr>More Data!!</vt:lpstr>
      <vt:lpstr>Exception: Unexpected termination of the channel.</vt:lpstr>
      <vt:lpstr>Client Side form validation</vt:lpstr>
      <vt:lpstr>Long running Jobs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PowerPoint template, Sony version 2012.3, format 16:9</dc:subject>
  <dc:creator>SEM/CGIGD LARS HOLMGREN HÖÖG</dc:creator>
  <dc:description>5/002 01-CAL 115 0380 Uen_x000d_Rev B</dc:description>
  <cp:lastModifiedBy>Robert Sandell</cp:lastModifiedBy>
  <cp:revision>153</cp:revision>
  <dcterms:created xsi:type="dcterms:W3CDTF">2006-08-16T00:00:00Z</dcterms:created>
  <dcterms:modified xsi:type="dcterms:W3CDTF">2013-10-25T00:38:23Z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ftFooterField">
    <vt:lpwstr>DocNo</vt:lpwstr>
  </property>
  <property fmtid="{D5CDD505-2E9C-101B-9397-08002B2CF9AE}" pid="3" name="MiddleFooterField">
    <vt:lpwstr>Date</vt:lpwstr>
  </property>
  <property fmtid="{D5CDD505-2E9C-101B-9397-08002B2CF9AE}" pid="4" name="RightFooterField">
    <vt:lpwstr>Title</vt:lpwstr>
  </property>
  <property fmtid="{D5CDD505-2E9C-101B-9397-08002B2CF9AE}" pid="5" name="SecClassViewType">
    <vt:lpwstr>False</vt:lpwstr>
  </property>
  <property fmtid="{D5CDD505-2E9C-101B-9397-08002B2CF9AE}" pid="6" name="Reference">
    <vt:lpwstr>Reference</vt:lpwstr>
  </property>
  <property fmtid="{D5CDD505-2E9C-101B-9397-08002B2CF9AE}" pid="7" name="TemplateName">
    <vt:lpwstr>Sony Mobile Communications</vt:lpwstr>
  </property>
  <property fmtid="{D5CDD505-2E9C-101B-9397-08002B2CF9AE}" pid="8" name="TemplateVariant">
    <vt:lpwstr>16:9</vt:lpwstr>
  </property>
  <property fmtid="{D5CDD505-2E9C-101B-9397-08002B2CF9AE}" pid="9" name="TemplateVersion">
    <vt:lpwstr>2012.3</vt:lpwstr>
  </property>
  <property fmtid="{D5CDD505-2E9C-101B-9397-08002B2CF9AE}" pid="10" name="x">
    <vt:lpwstr>1</vt:lpwstr>
  </property>
  <property fmtid="{D5CDD505-2E9C-101B-9397-08002B2CF9AE}" pid="11" name="FooterType">
    <vt:lpwstr>CVL</vt:lpwstr>
  </property>
  <property fmtid="{D5CDD505-2E9C-101B-9397-08002B2CF9AE}" pid="12" name="DocumentType">
    <vt:lpwstr>EnOHLogoNew2001</vt:lpwstr>
  </property>
  <property fmtid="{D5CDD505-2E9C-101B-9397-08002B2CF9AE}" pid="13" name="TotalNumb">
    <vt:lpwstr>False</vt:lpwstr>
  </property>
  <property fmtid="{D5CDD505-2E9C-101B-9397-08002B2CF9AE}" pid="14" name="Checked">
    <vt:lpwstr/>
  </property>
  <property fmtid="{D5CDD505-2E9C-101B-9397-08002B2CF9AE}" pid="15" name="DocNo">
    <vt:lpwstr>5/002 01-CAL 115 0380 Uen</vt:lpwstr>
  </property>
  <property fmtid="{D5CDD505-2E9C-101B-9397-08002B2CF9AE}" pid="16" name="Revision">
    <vt:lpwstr>B</vt:lpwstr>
  </property>
  <property fmtid="{D5CDD505-2E9C-101B-9397-08002B2CF9AE}" pid="17" name="DocName">
    <vt:lpwstr>TEMPLATE</vt:lpwstr>
  </property>
  <property fmtid="{D5CDD505-2E9C-101B-9397-08002B2CF9AE}" pid="18" name="SecurityClass">
    <vt:lpwstr>Public</vt:lpwstr>
  </property>
  <property fmtid="{D5CDD505-2E9C-101B-9397-08002B2CF9AE}" pid="19" name="Prepared">
    <vt:lpwstr>SEM/CGIGD LARS HOLMGREN HÖÖG</vt:lpwstr>
  </property>
  <property fmtid="{D5CDD505-2E9C-101B-9397-08002B2CF9AE}" pid="20" name="ApprovedBy">
    <vt:lpwstr>SEM/CGIGD (LARS HOLMGREN HÖÖG)</vt:lpwstr>
  </property>
  <property fmtid="{D5CDD505-2E9C-101B-9397-08002B2CF9AE}" pid="21" name="Date">
    <vt:lpwstr>2012-05-02</vt:lpwstr>
  </property>
  <property fmtid="{D5CDD505-2E9C-101B-9397-08002B2CF9AE}" pid="22" name="Title">
    <vt:lpwstr>PowerPoint template, Sony version 2012.3, format 16:9</vt:lpwstr>
  </property>
  <property fmtid="{D5CDD505-2E9C-101B-9397-08002B2CF9AE}" pid="23" name="Keyword">
    <vt:lpwstr>POWERPOINT TEMPLATE, SONY VERSION 2012.3, FORMAT 16:9_x000d_
</vt:lpwstr>
  </property>
  <property fmtid="{D5CDD505-2E9C-101B-9397-08002B2CF9AE}" pid="24" name="DocumentSource">
    <vt:lpwstr>This document is managed in metaDoc.</vt:lpwstr>
  </property>
</Properties>
</file>